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HK Grotesk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bas Neue Cyrillic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650481" y="6205608"/>
            <a:ext cx="5724244" cy="6734405"/>
          </a:xfrm>
          <a:custGeom>
            <a:avLst/>
            <a:gdLst/>
            <a:ahLst/>
            <a:cxnLst/>
            <a:rect l="l" t="t" r="r" b="b"/>
            <a:pathLst>
              <a:path w="5724244" h="6734405">
                <a:moveTo>
                  <a:pt x="0" y="6734405"/>
                </a:moveTo>
                <a:lnTo>
                  <a:pt x="5724245" y="6734405"/>
                </a:lnTo>
                <a:lnTo>
                  <a:pt x="5724245" y="0"/>
                </a:lnTo>
                <a:lnTo>
                  <a:pt x="0" y="0"/>
                </a:lnTo>
                <a:lnTo>
                  <a:pt x="0" y="67344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91881" y="5143500"/>
            <a:ext cx="6328303" cy="5814128"/>
          </a:xfrm>
          <a:custGeom>
            <a:avLst/>
            <a:gdLst/>
            <a:ahLst/>
            <a:cxnLst/>
            <a:rect l="l" t="t" r="r" b="b"/>
            <a:pathLst>
              <a:path w="6328303" h="5814128">
                <a:moveTo>
                  <a:pt x="0" y="0"/>
                </a:moveTo>
                <a:lnTo>
                  <a:pt x="6328303" y="0"/>
                </a:lnTo>
                <a:lnTo>
                  <a:pt x="6328303" y="5814128"/>
                </a:lnTo>
                <a:lnTo>
                  <a:pt x="0" y="581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9945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99573" y="894824"/>
            <a:ext cx="1368885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599" dirty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3</a:t>
            </a:r>
            <a:r>
              <a:rPr lang="en-US" sz="5599" baseline="30000" dirty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rd</a:t>
            </a:r>
            <a:r>
              <a:rPr lang="en-US" sz="5599" dirty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  UNDERGRADUATE CONFERENCE ON DISASTER MANAGEMENT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4262" y="5127177"/>
            <a:ext cx="16759476" cy="94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9"/>
              </a:lnSpc>
              <a:spcBef>
                <a:spcPct val="0"/>
              </a:spcBef>
            </a:pPr>
            <a:r>
              <a:rPr lang="en-US" sz="70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“Disaster Risk Reduction for sustainable Development“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8793" y="8278562"/>
            <a:ext cx="14030555" cy="205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Organize by :</a:t>
            </a:r>
          </a:p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Social Development Policy, Research &amp; Publications Division</a:t>
            </a:r>
          </a:p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National Institute of Social Development</a:t>
            </a:r>
          </a:p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Seeduwa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69892" y="3077980"/>
            <a:ext cx="6960308" cy="1602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75"/>
              </a:lnSpc>
              <a:spcBef>
                <a:spcPct val="0"/>
              </a:spcBef>
            </a:pPr>
            <a:r>
              <a:rPr lang="en-US" sz="12075" dirty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12075" dirty="0" smtClean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UCDM-2026</a:t>
            </a:r>
            <a:endParaRPr lang="en-US" sz="12075" dirty="0">
              <a:solidFill>
                <a:srgbClr val="104378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93777" y="529108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26997" y="421542"/>
              <a:ext cx="17371808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93777" y="529108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RESULT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26997" y="421542"/>
              <a:ext cx="17194306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30831" y="529108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REFERENCES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26997" y="421542"/>
              <a:ext cx="16944818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3755">
            <a:off x="14781053" y="4263463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8" y="0"/>
                </a:lnTo>
                <a:lnTo>
                  <a:pt x="534666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15772" y="3334854"/>
            <a:ext cx="9016947" cy="266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0"/>
              </a:lnSpc>
            </a:pPr>
            <a:r>
              <a:rPr lang="en-US" sz="2000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26997" y="421542"/>
              <a:ext cx="17194306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6081230"/>
            <a:ext cx="18288000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dirty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Disaster mitigation... increases the self reliance of people who are at risk - in other words, it is empowering."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dirty="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- Ian Davis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32276" y="4472872"/>
            <a:ext cx="6328303" cy="5814128"/>
          </a:xfrm>
          <a:custGeom>
            <a:avLst/>
            <a:gdLst/>
            <a:ahLst/>
            <a:cxnLst/>
            <a:rect l="l" t="t" r="r" b="b"/>
            <a:pathLst>
              <a:path w="6328303" h="5814128">
                <a:moveTo>
                  <a:pt x="0" y="0"/>
                </a:moveTo>
                <a:lnTo>
                  <a:pt x="6328303" y="0"/>
                </a:lnTo>
                <a:lnTo>
                  <a:pt x="6328303" y="5814128"/>
                </a:lnTo>
                <a:lnTo>
                  <a:pt x="0" y="581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31319" y="763749"/>
            <a:ext cx="11313355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2000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title of the abstract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61266" y="2973739"/>
            <a:ext cx="256077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3399" b="1">
                <a:solidFill>
                  <a:srgbClr val="45607B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Abstract ID: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-3011817" y="0"/>
            <a:ext cx="6328303" cy="5814128"/>
          </a:xfrm>
          <a:custGeom>
            <a:avLst/>
            <a:gdLst/>
            <a:ahLst/>
            <a:cxnLst/>
            <a:rect l="l" t="t" r="r" b="b"/>
            <a:pathLst>
              <a:path w="6328303" h="5814128">
                <a:moveTo>
                  <a:pt x="6328303" y="5814128"/>
                </a:moveTo>
                <a:lnTo>
                  <a:pt x="0" y="5814128"/>
                </a:lnTo>
                <a:lnTo>
                  <a:pt x="0" y="0"/>
                </a:lnTo>
                <a:lnTo>
                  <a:pt x="6328303" y="0"/>
                </a:lnTo>
                <a:lnTo>
                  <a:pt x="6328303" y="58141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3357" y="9047510"/>
            <a:ext cx="13349108" cy="959975"/>
            <a:chOff x="0" y="0"/>
            <a:chExt cx="17798811" cy="127996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26997" y="421542"/>
              <a:ext cx="17371808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766016" y="3955449"/>
            <a:ext cx="256077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3399" b="1">
                <a:solidFill>
                  <a:srgbClr val="45607B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Co-Authors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6405" y="4832384"/>
            <a:ext cx="2560778" cy="2294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7"/>
              </a:lnSpc>
            </a:pPr>
            <a:r>
              <a:rPr lang="en-US" sz="3399" b="1" dirty="0">
                <a:solidFill>
                  <a:srgbClr val="45607B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Author</a:t>
            </a:r>
          </a:p>
          <a:p>
            <a:pPr algn="l">
              <a:lnSpc>
                <a:spcPts val="4487"/>
              </a:lnSpc>
            </a:pPr>
            <a:r>
              <a:rPr lang="en-US" sz="3399" b="1" dirty="0">
                <a:solidFill>
                  <a:srgbClr val="45607B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Author</a:t>
            </a:r>
          </a:p>
          <a:p>
            <a:pPr algn="l">
              <a:lnSpc>
                <a:spcPts val="4487"/>
              </a:lnSpc>
            </a:pPr>
            <a:r>
              <a:rPr lang="en-US" sz="3399" b="1" dirty="0">
                <a:solidFill>
                  <a:srgbClr val="45607B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Author</a:t>
            </a:r>
          </a:p>
          <a:p>
            <a:pPr algn="l">
              <a:lnSpc>
                <a:spcPts val="4487"/>
              </a:lnSpc>
            </a:pPr>
            <a:r>
              <a:rPr lang="en-US" sz="3399" b="1" dirty="0">
                <a:solidFill>
                  <a:srgbClr val="45607B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Author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6150" y="8044805"/>
            <a:ext cx="12287607" cy="54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399" b="1">
                <a:solidFill>
                  <a:srgbClr val="104378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Department , Faculty , University, City ,Institute Name, Address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BB6192-379D-975E-53EF-878111013E4C}"/>
              </a:ext>
            </a:extLst>
          </p:cNvPr>
          <p:cNvSpPr txBox="1"/>
          <p:nvPr/>
        </p:nvSpPr>
        <p:spPr>
          <a:xfrm>
            <a:off x="5319420" y="474432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CB7FE0-FED4-F269-1A9C-F4F2905F3871}"/>
              </a:ext>
            </a:extLst>
          </p:cNvPr>
          <p:cNvSpPr txBox="1"/>
          <p:nvPr/>
        </p:nvSpPr>
        <p:spPr>
          <a:xfrm>
            <a:off x="5334000" y="52959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475333-437E-E083-6B87-DB50F54E89EE}"/>
              </a:ext>
            </a:extLst>
          </p:cNvPr>
          <p:cNvSpPr txBox="1"/>
          <p:nvPr/>
        </p:nvSpPr>
        <p:spPr>
          <a:xfrm>
            <a:off x="5334000" y="59156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AC4EAE-5F58-7CC5-ABD1-396EECF78C98}"/>
              </a:ext>
            </a:extLst>
          </p:cNvPr>
          <p:cNvSpPr txBox="1"/>
          <p:nvPr/>
        </p:nvSpPr>
        <p:spPr>
          <a:xfrm>
            <a:off x="5334000" y="64389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Introduction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47704" y="421542"/>
              <a:ext cx="17124112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4497091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objective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19" y="8892613"/>
            <a:ext cx="13349112" cy="959975"/>
            <a:chOff x="-5" y="0"/>
            <a:chExt cx="17798816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-5" y="421542"/>
              <a:ext cx="17371820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 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METHODOLOGY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26997" y="421542"/>
              <a:ext cx="16944818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DISCUSSION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47704" y="421542"/>
              <a:ext cx="17124112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 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DISCUSSION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19" y="8892613"/>
            <a:ext cx="13349112" cy="959975"/>
            <a:chOff x="-5" y="0"/>
            <a:chExt cx="17798816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-5" y="421542"/>
              <a:ext cx="17371820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DISCUSSION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19" y="8892613"/>
            <a:ext cx="13349112" cy="959975"/>
            <a:chOff x="-5" y="0"/>
            <a:chExt cx="17798816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-5" y="421542"/>
              <a:ext cx="17371820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1009" y="2217091"/>
            <a:ext cx="5346668" cy="9258300"/>
          </a:xfrm>
          <a:custGeom>
            <a:avLst/>
            <a:gdLst/>
            <a:ahLst/>
            <a:cxnLst/>
            <a:rect l="l" t="t" r="r" b="b"/>
            <a:pathLst>
              <a:path w="5346668" h="9258300">
                <a:moveTo>
                  <a:pt x="0" y="0"/>
                </a:moveTo>
                <a:lnTo>
                  <a:pt x="5346669" y="0"/>
                </a:lnTo>
                <a:lnTo>
                  <a:pt x="534666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272" y="449263"/>
            <a:ext cx="8779060" cy="13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>
                <a:solidFill>
                  <a:srgbClr val="104378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DISCUSSION</a:t>
            </a:r>
          </a:p>
        </p:txBody>
      </p:sp>
      <p:sp>
        <p:nvSpPr>
          <p:cNvPr id="4" name="Freeform 4"/>
          <p:cNvSpPr/>
          <p:nvPr/>
        </p:nvSpPr>
        <p:spPr>
          <a:xfrm rot="8366125" flipH="1" flipV="1">
            <a:off x="-5630248" y="7612523"/>
            <a:ext cx="7529686" cy="6917899"/>
          </a:xfrm>
          <a:custGeom>
            <a:avLst/>
            <a:gdLst/>
            <a:ahLst/>
            <a:cxnLst/>
            <a:rect l="l" t="t" r="r" b="b"/>
            <a:pathLst>
              <a:path w="7529686" h="6917899">
                <a:moveTo>
                  <a:pt x="7529686" y="6917899"/>
                </a:moveTo>
                <a:lnTo>
                  <a:pt x="0" y="6917899"/>
                </a:lnTo>
                <a:lnTo>
                  <a:pt x="0" y="0"/>
                </a:lnTo>
                <a:lnTo>
                  <a:pt x="7529686" y="0"/>
                </a:lnTo>
                <a:lnTo>
                  <a:pt x="7529686" y="69178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99307" cy="2217091"/>
          </a:xfrm>
          <a:custGeom>
            <a:avLst/>
            <a:gdLst/>
            <a:ahLst/>
            <a:cxnLst/>
            <a:rect l="l" t="t" r="r" b="b"/>
            <a:pathLst>
              <a:path w="2199307" h="2217091">
                <a:moveTo>
                  <a:pt x="0" y="0"/>
                </a:moveTo>
                <a:lnTo>
                  <a:pt x="2199307" y="0"/>
                </a:lnTo>
                <a:lnTo>
                  <a:pt x="2199307" y="2217091"/>
                </a:lnTo>
                <a:lnTo>
                  <a:pt x="0" y="2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9891" y="-232280"/>
            <a:ext cx="2665205" cy="2594697"/>
          </a:xfrm>
          <a:custGeom>
            <a:avLst/>
            <a:gdLst/>
            <a:ahLst/>
            <a:cxnLst/>
            <a:rect l="l" t="t" r="r" b="b"/>
            <a:pathLst>
              <a:path w="2665205" h="2594697">
                <a:moveTo>
                  <a:pt x="0" y="0"/>
                </a:moveTo>
                <a:lnTo>
                  <a:pt x="2665205" y="0"/>
                </a:lnTo>
                <a:lnTo>
                  <a:pt x="2665205" y="2594697"/>
                </a:lnTo>
                <a:lnTo>
                  <a:pt x="0" y="25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9223" y="8892613"/>
            <a:ext cx="13349108" cy="959975"/>
            <a:chOff x="0" y="0"/>
            <a:chExt cx="17798811" cy="12799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98811" cy="1279966"/>
              <a:chOff x="0" y="0"/>
              <a:chExt cx="3515815" cy="2528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15814" cy="252833"/>
              </a:xfrm>
              <a:custGeom>
                <a:avLst/>
                <a:gdLst/>
                <a:ahLst/>
                <a:cxnLst/>
                <a:rect l="l" t="t" r="r" b="b"/>
                <a:pathLst>
                  <a:path w="3515814" h="252833">
                    <a:moveTo>
                      <a:pt x="11599" y="0"/>
                    </a:moveTo>
                    <a:lnTo>
                      <a:pt x="3504215" y="0"/>
                    </a:lnTo>
                    <a:cubicBezTo>
                      <a:pt x="3510621" y="0"/>
                      <a:pt x="3515814" y="5193"/>
                      <a:pt x="3515814" y="11599"/>
                    </a:cubicBezTo>
                    <a:lnTo>
                      <a:pt x="3515814" y="241234"/>
                    </a:lnTo>
                    <a:cubicBezTo>
                      <a:pt x="3515814" y="247640"/>
                      <a:pt x="3510621" y="252833"/>
                      <a:pt x="3504215" y="252833"/>
                    </a:cubicBezTo>
                    <a:lnTo>
                      <a:pt x="11599" y="252833"/>
                    </a:lnTo>
                    <a:cubicBezTo>
                      <a:pt x="5193" y="252833"/>
                      <a:pt x="0" y="247640"/>
                      <a:pt x="0" y="241234"/>
                    </a:cubicBezTo>
                    <a:lnTo>
                      <a:pt x="0" y="11599"/>
                    </a:lnTo>
                    <a:cubicBezTo>
                      <a:pt x="0" y="5193"/>
                      <a:pt x="5193" y="0"/>
                      <a:pt x="11599" y="0"/>
                    </a:cubicBezTo>
                    <a:close/>
                  </a:path>
                </a:pathLst>
              </a:custGeom>
              <a:solidFill>
                <a:srgbClr val="10437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15815" cy="290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47704" y="421542"/>
              <a:ext cx="17124112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2999" baseline="300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Undergraduate Conference on Disaster Management, </a:t>
              </a:r>
              <a:r>
                <a:rPr lang="en-US" sz="2999" dirty="0" smtClean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UCDM-2026</a:t>
              </a:r>
              <a:r>
                <a:rPr lang="en-US" sz="2999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23.07.2026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224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HK Grotesk Bold</vt:lpstr>
      <vt:lpstr>Calibri</vt:lpstr>
      <vt:lpstr>Times New Roman</vt:lpstr>
      <vt:lpstr>Bebas Neue Cyrillic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UCDS 2026</dc:title>
  <dc:creator>D E L L</dc:creator>
  <cp:lastModifiedBy>D E L L</cp:lastModifiedBy>
  <cp:revision>4</cp:revision>
  <dcterms:created xsi:type="dcterms:W3CDTF">2006-08-16T00:00:00Z</dcterms:created>
  <dcterms:modified xsi:type="dcterms:W3CDTF">2026-03-04T09:10:25Z</dcterms:modified>
  <dc:identifier>DAHC9yafv1k</dc:identifier>
</cp:coreProperties>
</file>